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37"/>
  </p:notesMasterIdLst>
  <p:handoutMasterIdLst>
    <p:handoutMasterId r:id="rId38"/>
  </p:handoutMasterIdLst>
  <p:sldIdLst>
    <p:sldId id="1865" r:id="rId5"/>
    <p:sldId id="1866" r:id="rId6"/>
    <p:sldId id="1877" r:id="rId7"/>
    <p:sldId id="1869" r:id="rId8"/>
    <p:sldId id="1867" r:id="rId9"/>
    <p:sldId id="1874" r:id="rId10"/>
    <p:sldId id="1880" r:id="rId11"/>
    <p:sldId id="1881" r:id="rId12"/>
    <p:sldId id="1882" r:id="rId13"/>
    <p:sldId id="1883" r:id="rId14"/>
    <p:sldId id="1884" r:id="rId15"/>
    <p:sldId id="1887" r:id="rId16"/>
    <p:sldId id="1888" r:id="rId17"/>
    <p:sldId id="1889" r:id="rId18"/>
    <p:sldId id="1890" r:id="rId19"/>
    <p:sldId id="1891" r:id="rId20"/>
    <p:sldId id="1892" r:id="rId21"/>
    <p:sldId id="1893" r:id="rId22"/>
    <p:sldId id="1894" r:id="rId23"/>
    <p:sldId id="1871" r:id="rId24"/>
    <p:sldId id="1870" r:id="rId25"/>
    <p:sldId id="1872" r:id="rId26"/>
    <p:sldId id="1873" r:id="rId27"/>
    <p:sldId id="1875" r:id="rId28"/>
    <p:sldId id="1876" r:id="rId29"/>
    <p:sldId id="1900" r:id="rId30"/>
    <p:sldId id="1879" r:id="rId31"/>
    <p:sldId id="1878" r:id="rId32"/>
    <p:sldId id="1896" r:id="rId33"/>
    <p:sldId id="1897" r:id="rId34"/>
    <p:sldId id="1898" r:id="rId35"/>
    <p:sldId id="1901" r:id="rId3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6"/>
            <p14:sldId id="1877"/>
            <p14:sldId id="1869"/>
            <p14:sldId id="1867"/>
            <p14:sldId id="1874"/>
            <p14:sldId id="1880"/>
            <p14:sldId id="1881"/>
            <p14:sldId id="1882"/>
            <p14:sldId id="1883"/>
            <p14:sldId id="1884"/>
            <p14:sldId id="1887"/>
            <p14:sldId id="1888"/>
            <p14:sldId id="1889"/>
            <p14:sldId id="1890"/>
            <p14:sldId id="1891"/>
            <p14:sldId id="1892"/>
            <p14:sldId id="1893"/>
            <p14:sldId id="1894"/>
            <p14:sldId id="1871"/>
            <p14:sldId id="1870"/>
            <p14:sldId id="1872"/>
            <p14:sldId id="1873"/>
            <p14:sldId id="1875"/>
            <p14:sldId id="1876"/>
            <p14:sldId id="1900"/>
            <p14:sldId id="1879"/>
            <p14:sldId id="1878"/>
            <p14:sldId id="1896"/>
            <p14:sldId id="1897"/>
            <p14:sldId id="1898"/>
            <p14:sldId id="190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653"/>
    <a:srgbClr val="E9C369"/>
    <a:srgbClr val="E76F51"/>
    <a:srgbClr val="2B9D8F"/>
    <a:srgbClr val="FF2625"/>
    <a:srgbClr val="007788"/>
    <a:srgbClr val="297C2A"/>
    <a:srgbClr val="FE4387"/>
    <a:srgbClr val="F69000"/>
    <a:srgbClr val="01C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41" autoAdjust="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xmlns="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xmlns="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xmlns="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xmlns="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0265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xmlns="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xmlns="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xmlns="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334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773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44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xmlns="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xmlns="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xmlns="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xmlns="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xmlns="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xmlns="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1/8/2022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pride/archive/projects/PXD012803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148" y="2103437"/>
            <a:ext cx="7442791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E76F51"/>
                </a:solidFill>
              </a:rPr>
              <a:t>Computational</a:t>
            </a:r>
            <a:r>
              <a:rPr lang="en-US" sz="4800" dirty="0">
                <a:solidFill>
                  <a:schemeClr val="bg2"/>
                </a:solidFill>
              </a:rPr>
              <a:t> </a:t>
            </a:r>
            <a:r>
              <a:rPr lang="en-US" sz="4800" dirty="0">
                <a:solidFill>
                  <a:srgbClr val="2B9D8F"/>
                </a:solidFill>
              </a:rPr>
              <a:t>Biology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CBD4A7-6189-42B7-A45C-1F56F87877C6}"/>
              </a:ext>
            </a:extLst>
          </p:cNvPr>
          <p:cNvSpPr txBox="1"/>
          <p:nvPr/>
        </p:nvSpPr>
        <p:spPr>
          <a:xfrm>
            <a:off x="3949504" y="5915421"/>
            <a:ext cx="609834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Prof. Dr. Ibrahim Al-</a:t>
            </a:r>
            <a:r>
              <a:rPr lang="en-US" sz="18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Awadi</a:t>
            </a:r>
            <a:endParaRPr lang="ar-EG" sz="18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Eng. </a:t>
            </a:r>
            <a:r>
              <a:rPr lang="en-US" sz="18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+mj-lt"/>
              </a:rPr>
              <a:t>Ghada Samir</a:t>
            </a:r>
            <a:endParaRPr lang="ar-EG" sz="1800" b="1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6C037FC-DD3D-4AD7-B361-41A4C00A17EB}"/>
              </a:ext>
            </a:extLst>
          </p:cNvPr>
          <p:cNvSpPr txBox="1"/>
          <p:nvPr/>
        </p:nvSpPr>
        <p:spPr>
          <a:xfrm>
            <a:off x="4468372" y="3087368"/>
            <a:ext cx="60983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1800" b="1" i="0" dirty="0">
                <a:solidFill>
                  <a:srgbClr val="E9C369"/>
                </a:solidFill>
                <a:effectLst/>
                <a:latin typeface="+mj-lt"/>
              </a:rPr>
              <a:t>Comparison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9C369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en-US" altLang="en-US" b="1" dirty="0">
                <a:solidFill>
                  <a:srgbClr val="E9C369"/>
                </a:solidFill>
              </a:rPr>
              <a:t>al</a:t>
            </a:r>
            <a:r>
              <a:rPr lang="en-US" sz="1800" b="1" i="0" dirty="0">
                <a:solidFill>
                  <a:srgbClr val="E9C369"/>
                </a:solidFill>
                <a:effectLst/>
                <a:latin typeface="+mj-lt"/>
              </a:rPr>
              <a:t> and theoretical</a:t>
            </a:r>
            <a:endParaRPr lang="ar-EG" sz="1800" b="1" i="0" dirty="0">
              <a:solidFill>
                <a:srgbClr val="E9C369"/>
              </a:solidFill>
              <a:effectLst/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95E4F1BE-7D93-479E-9CE3-19CB45445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6361"/>
            <a:ext cx="38472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39C0845-7DC9-4CDA-AA36-A85DEDD4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3" y="238882"/>
            <a:ext cx="9906000" cy="11890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64653"/>
                </a:solidFill>
              </a:rPr>
              <a:t>File Fusion_180220_</a:t>
            </a:r>
            <a:r>
              <a:rPr lang="ar-EG" dirty="0">
                <a:solidFill>
                  <a:srgbClr val="264653"/>
                </a:solidFill>
              </a:rPr>
              <a:t>43</a:t>
            </a:r>
            <a:r>
              <a:rPr lang="en-US" sz="4000" dirty="0">
                <a:solidFill>
                  <a:srgbClr val="264653"/>
                </a:solidFill>
              </a:rPr>
              <a:t>.mzML </a:t>
            </a:r>
            <a:r>
              <a:rPr lang="en-US" sz="2800" dirty="0">
                <a:solidFill>
                  <a:srgbClr val="264653"/>
                </a:solidFill>
              </a:rPr>
              <a:t>(Output)</a:t>
            </a:r>
            <a:endParaRPr lang="en-US" dirty="0">
              <a:solidFill>
                <a:srgbClr val="264653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xmlns="" id="{BFDECC22-03F9-484D-98A7-827E15B9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95" y="1021887"/>
            <a:ext cx="4803621" cy="481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xmlns="" id="{8AD752F4-A789-440B-93A1-8E7F4F3D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91" y="1021887"/>
            <a:ext cx="4803621" cy="481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0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FCC0A57-1E92-4677-B4A5-BE7465129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56EC0A7-782D-4C4B-B3F6-CBC36971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apple\Desktop\MaxQuant 2.0.3.0\project\project\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54" y="651189"/>
            <a:ext cx="7878493" cy="52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333255-49EA-4D3E-AF0E-7F91941F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970" y="570373"/>
            <a:ext cx="9141397" cy="615553"/>
          </a:xfrm>
        </p:spPr>
        <p:txBody>
          <a:bodyPr/>
          <a:lstStyle/>
          <a:p>
            <a:r>
              <a:rPr lang="en-US" sz="4000" dirty="0">
                <a:solidFill>
                  <a:srgbClr val="E9C369"/>
                </a:solidFill>
              </a:rPr>
              <a:t>File Fusion_180220_</a:t>
            </a:r>
            <a:r>
              <a:rPr lang="ar-EG" dirty="0">
                <a:solidFill>
                  <a:srgbClr val="E9C369"/>
                </a:solidFill>
              </a:rPr>
              <a:t>43</a:t>
            </a:r>
            <a:r>
              <a:rPr lang="en-US" sz="4000" dirty="0">
                <a:solidFill>
                  <a:srgbClr val="E9C369"/>
                </a:solidFill>
              </a:rPr>
              <a:t>.mzML </a:t>
            </a:r>
            <a:r>
              <a:rPr lang="en-US" sz="2800" dirty="0">
                <a:solidFill>
                  <a:srgbClr val="E9C369"/>
                </a:solidFill>
              </a:rPr>
              <a:t>(Output)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AD3E69C8-222D-4ED3-9AAF-CEC30A3A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2" y="1185926"/>
            <a:ext cx="4524375" cy="531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B15C27-BE04-4CDC-8038-235E2F45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425" y="1142009"/>
            <a:ext cx="4657725" cy="2475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014DA540-08A4-47C6-B7AC-88EDAE922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424" y="3429000"/>
            <a:ext cx="4657725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25FCBF1-D3B4-4EAB-A9E6-DF4D53946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4AF7C9B-2102-4871-BFB1-AE22178D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xmlns="" id="{D572FEC9-3430-4D41-819A-D87EAABC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6" y="62700"/>
            <a:ext cx="8203509" cy="66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3296CF4-7FBE-4FD2-8309-6CB94923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0" y="185877"/>
            <a:ext cx="10667999" cy="646332"/>
          </a:xfrm>
        </p:spPr>
        <p:txBody>
          <a:bodyPr/>
          <a:lstStyle/>
          <a:p>
            <a:r>
              <a:rPr lang="en-US" sz="4000" dirty="0">
                <a:solidFill>
                  <a:srgbClr val="E9C369"/>
                </a:solidFill>
              </a:rPr>
              <a:t>File Fusion_180220_</a:t>
            </a:r>
            <a:r>
              <a:rPr lang="ar-EG" dirty="0">
                <a:solidFill>
                  <a:srgbClr val="E9C369"/>
                </a:solidFill>
              </a:rPr>
              <a:t>44</a:t>
            </a:r>
            <a:r>
              <a:rPr lang="en-US" sz="4000" dirty="0">
                <a:solidFill>
                  <a:srgbClr val="E9C369"/>
                </a:solidFill>
              </a:rPr>
              <a:t>.mzML </a:t>
            </a:r>
            <a:r>
              <a:rPr lang="en-US" sz="2800" dirty="0">
                <a:solidFill>
                  <a:srgbClr val="E9C369"/>
                </a:solidFill>
              </a:rPr>
              <a:t>(Output)</a:t>
            </a:r>
            <a:endParaRPr lang="en-US" dirty="0"/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xmlns="" id="{7D837FF8-A3E7-4B52-B8ED-708B51F5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" y="952500"/>
            <a:ext cx="4848224" cy="3124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64998139-38FE-4A1B-B167-716CE11E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43" y="952500"/>
            <a:ext cx="4762500" cy="30956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ext, table&#10;&#10;Description automatically generated">
            <a:extLst>
              <a:ext uri="{FF2B5EF4-FFF2-40B4-BE49-F238E27FC236}">
                <a16:creationId xmlns:a16="http://schemas.microsoft.com/office/drawing/2014/main" xmlns="" id="{4C462FA0-9FC2-4B18-AE9D-137C3F0B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4"/>
          <a:stretch/>
        </p:blipFill>
        <p:spPr>
          <a:xfrm>
            <a:off x="6979342" y="3882887"/>
            <a:ext cx="4762500" cy="2682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xmlns="" id="{E87E46C4-ABAA-4A06-A0E0-51F9FE892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2"/>
          <a:stretch/>
        </p:blipFill>
        <p:spPr>
          <a:xfrm>
            <a:off x="218660" y="3595895"/>
            <a:ext cx="4848225" cy="29693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11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FB35E10-D28D-4C94-8BD8-C02DC9861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EC8F344-1718-494C-959F-1DD4CBB3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pple\Desktop\MaxQuant 2.0.3.0\project\project\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8" y="691640"/>
            <a:ext cx="7797123" cy="52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7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BE17173-B60E-444E-999F-8C51AD6A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238883"/>
            <a:ext cx="10515600" cy="11890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64653"/>
                </a:solidFill>
              </a:rPr>
              <a:t>File Fusion_180220_</a:t>
            </a:r>
            <a:r>
              <a:rPr lang="ar-EG" dirty="0">
                <a:solidFill>
                  <a:srgbClr val="264653"/>
                </a:solidFill>
              </a:rPr>
              <a:t>40</a:t>
            </a:r>
            <a:r>
              <a:rPr lang="en-US" sz="4000" dirty="0">
                <a:solidFill>
                  <a:srgbClr val="264653"/>
                </a:solidFill>
              </a:rPr>
              <a:t>.mzML </a:t>
            </a:r>
            <a:r>
              <a:rPr lang="en-US" sz="2800" dirty="0">
                <a:solidFill>
                  <a:srgbClr val="264653"/>
                </a:solidFill>
              </a:rPr>
              <a:t>(Output)</a:t>
            </a:r>
            <a:endParaRPr lang="en-US" dirty="0">
              <a:solidFill>
                <a:srgbClr val="264653"/>
              </a:solidFill>
            </a:endParaRPr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xmlns="" id="{E5F98A89-018F-41AF-A170-7344C0ABA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9"/>
          <a:stretch/>
        </p:blipFill>
        <p:spPr>
          <a:xfrm>
            <a:off x="7142923" y="3683444"/>
            <a:ext cx="4545494" cy="23993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D27BDE4E-6B78-4868-A8E6-029BC8361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70"/>
          <a:stretch/>
        </p:blipFill>
        <p:spPr>
          <a:xfrm>
            <a:off x="7142921" y="953820"/>
            <a:ext cx="4545496" cy="29292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xmlns="" id="{85133AA4-AA29-4003-92F8-94F65F903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36"/>
          <a:stretch/>
        </p:blipFill>
        <p:spPr>
          <a:xfrm>
            <a:off x="276693" y="3772728"/>
            <a:ext cx="4545494" cy="231001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xmlns="" id="{55196E68-A4FA-4AD1-B0D5-A531A1BBA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285"/>
          <a:stretch/>
        </p:blipFill>
        <p:spPr>
          <a:xfrm>
            <a:off x="276693" y="953820"/>
            <a:ext cx="4545495" cy="294928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58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283F49E-1FB8-4BDD-A273-D0CD9911F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1EB4378-8578-4B5F-8214-0F4CA848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apple\Desktop\MaxQuant 2.0.3.0\project\project\new40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78" y="557720"/>
            <a:ext cx="7710338" cy="49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E3282A8-E9C4-413E-AEC8-0EF1B0717D99}"/>
              </a:ext>
            </a:extLst>
          </p:cNvPr>
          <p:cNvSpPr txBox="1"/>
          <p:nvPr/>
        </p:nvSpPr>
        <p:spPr>
          <a:xfrm>
            <a:off x="225287" y="120134"/>
            <a:ext cx="104029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E9C369"/>
                </a:solidFill>
              </a:rPr>
              <a:t>File Fusion_180220_</a:t>
            </a:r>
            <a:r>
              <a:rPr lang="ar-EG" sz="4000" b="1" dirty="0">
                <a:solidFill>
                  <a:srgbClr val="E9C369"/>
                </a:solidFill>
              </a:rPr>
              <a:t>30</a:t>
            </a:r>
            <a:r>
              <a:rPr lang="en-US" sz="4000" b="1" dirty="0">
                <a:solidFill>
                  <a:srgbClr val="E9C369"/>
                </a:solidFill>
              </a:rPr>
              <a:t>.mzML </a:t>
            </a:r>
            <a:r>
              <a:rPr lang="en-US" sz="2800" b="1" dirty="0">
                <a:solidFill>
                  <a:srgbClr val="E9C369"/>
                </a:solidFill>
              </a:rPr>
              <a:t>(Output)</a:t>
            </a:r>
            <a:endParaRPr lang="en-US" sz="4000" b="1" dirty="0">
              <a:solidFill>
                <a:srgbClr val="E9C369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E5DA0309-512B-4CEC-80D2-7C1F62AF9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36"/>
          <a:stretch/>
        </p:blipFill>
        <p:spPr>
          <a:xfrm>
            <a:off x="6805924" y="3670852"/>
            <a:ext cx="5085053" cy="280482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76F027AD-BA36-412D-8EB1-EE1B004F2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316"/>
          <a:stretch/>
        </p:blipFill>
        <p:spPr>
          <a:xfrm>
            <a:off x="6805924" y="1241425"/>
            <a:ext cx="5085053" cy="25996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DD7C1C02-C356-4175-8C17-6B5F8EF4F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03"/>
          <a:stretch/>
        </p:blipFill>
        <p:spPr>
          <a:xfrm>
            <a:off x="550900" y="3855234"/>
            <a:ext cx="5094526" cy="262043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xmlns="" id="{E4D332F0-8F94-4F51-962A-A2041490B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10"/>
          <a:stretch/>
        </p:blipFill>
        <p:spPr>
          <a:xfrm>
            <a:off x="550900" y="1241424"/>
            <a:ext cx="5094526" cy="26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261B35C-A0D6-4AD7-8015-C5C1D16148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1B04046-0115-422F-B08F-95FCA5E2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apple\Desktop\MaxQuant 2.0.3.0\project\project\new30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92" y="589609"/>
            <a:ext cx="8057070" cy="50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2" y="504946"/>
            <a:ext cx="6477000" cy="1189038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4999"/>
            <a:ext cx="6477000" cy="4237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i="0" dirty="0">
                <a:solidFill>
                  <a:srgbClr val="E9C369"/>
                </a:solidFill>
                <a:effectLst/>
                <a:latin typeface="+mj-lt"/>
              </a:rPr>
              <a:t>Comparison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E9C369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en-US" altLang="en-US" b="1" dirty="0">
                <a:solidFill>
                  <a:srgbClr val="E9C369"/>
                </a:solidFill>
              </a:rPr>
              <a:t>al</a:t>
            </a:r>
            <a:r>
              <a:rPr lang="en-US" sz="1800" b="1" i="0" dirty="0">
                <a:solidFill>
                  <a:srgbClr val="E9C369"/>
                </a:solidFill>
                <a:effectLst/>
                <a:latin typeface="+mj-lt"/>
              </a:rPr>
              <a:t> and theoretical</a:t>
            </a:r>
          </a:p>
          <a:p>
            <a:endParaRPr lang="en-US" dirty="0">
              <a:solidFill>
                <a:srgbClr val="E9C369"/>
              </a:solidFill>
              <a:latin typeface="+mj-lt"/>
            </a:endParaRPr>
          </a:p>
          <a:p>
            <a:endParaRPr lang="en-US" dirty="0">
              <a:solidFill>
                <a:srgbClr val="E9C369"/>
              </a:solidFill>
              <a:latin typeface="+mj-lt"/>
            </a:endParaRPr>
          </a:p>
          <a:p>
            <a:endParaRPr lang="en-US" dirty="0">
              <a:solidFill>
                <a:srgbClr val="E9C369"/>
              </a:solidFill>
              <a:latin typeface="+mj-lt"/>
            </a:endParaRPr>
          </a:p>
          <a:p>
            <a:endParaRPr lang="en-US" dirty="0">
              <a:solidFill>
                <a:srgbClr val="E9C369"/>
              </a:solidFill>
              <a:latin typeface="+mj-lt"/>
            </a:endParaRPr>
          </a:p>
          <a:p>
            <a:r>
              <a:rPr lang="en-US" dirty="0">
                <a:solidFill>
                  <a:srgbClr val="E9C369"/>
                </a:solidFill>
                <a:latin typeface="+mj-lt"/>
              </a:rPr>
              <a:t>Link access to data:</a:t>
            </a:r>
          </a:p>
          <a:p>
            <a:r>
              <a:rPr lang="en-US" sz="1800" b="1" i="0" dirty="0">
                <a:solidFill>
                  <a:srgbClr val="E9C369"/>
                </a:solidFill>
                <a:effectLst/>
                <a:latin typeface="+mj-lt"/>
                <a:hlinkClick r:id="rId2"/>
              </a:rPr>
              <a:t>https://www.ebi.ac.uk/pride/archive/projects/PXD012803</a:t>
            </a:r>
            <a:endParaRPr lang="en-US" sz="1800" b="1" i="0" dirty="0">
              <a:solidFill>
                <a:srgbClr val="E9C369"/>
              </a:solidFill>
              <a:effectLst/>
              <a:latin typeface="+mj-lt"/>
            </a:endParaRPr>
          </a:p>
          <a:p>
            <a:endParaRPr lang="ar-EG" sz="1800" b="1" i="0" dirty="0">
              <a:solidFill>
                <a:srgbClr val="E9C369"/>
              </a:solidFill>
              <a:effectLst/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67F19C7-A729-492B-8603-0651B356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13" y="25158"/>
            <a:ext cx="10667999" cy="64633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E9C369"/>
                </a:solidFill>
              </a:rPr>
              <a:t>File Fusion_180220_42.mzML </a:t>
            </a:r>
            <a:r>
              <a:rPr lang="en-US" sz="2800" dirty="0">
                <a:solidFill>
                  <a:srgbClr val="E9C369"/>
                </a:solidFill>
              </a:rPr>
              <a:t>(Output)</a:t>
            </a:r>
            <a:endParaRPr lang="en-US" dirty="0">
              <a:solidFill>
                <a:srgbClr val="E9C369"/>
              </a:solidFill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45EF10C6-E5AE-400E-865A-64FFB361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86" y="671490"/>
            <a:ext cx="4271215" cy="3746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DDA2E30E-1A22-4A04-9DBC-CD08F2A8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78" y="671492"/>
            <a:ext cx="4146135" cy="3746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19EF4FCD-39FB-46F6-8C49-480CFECB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877" y="4148732"/>
            <a:ext cx="4146135" cy="2485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8299DB09-828F-40BF-8A50-7A175C3A3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255" y="3924886"/>
            <a:ext cx="4274146" cy="2709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6B679669-0389-4F34-B9F9-41AC405F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apple\Desktop\MaxQuant 2.0.3.0\project\project\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20" y="572698"/>
            <a:ext cx="8404879" cy="56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21" y="121444"/>
            <a:ext cx="11786382" cy="1189038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/>
              <a:t>Fusion</a:t>
            </a:r>
            <a:r>
              <a:rPr lang="en-US" dirty="0"/>
              <a:t>_180220_37 .mzML</a:t>
            </a:r>
            <a:r>
              <a:rPr lang="en-US" sz="3200" dirty="0"/>
              <a:t>(Output)</a:t>
            </a:r>
            <a:endParaRPr lang="en-US" dirty="0"/>
          </a:p>
        </p:txBody>
      </p:sp>
      <p:pic>
        <p:nvPicPr>
          <p:cNvPr id="10" name="Picture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A767EE22-84EA-49B1-AAC0-8B01E2B2CE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7348" t="23125" r="46344" b="1527"/>
          <a:stretch/>
        </p:blipFill>
        <p:spPr>
          <a:xfrm>
            <a:off x="534572" y="865114"/>
            <a:ext cx="4572000" cy="497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3BE0E2EF-C605-4060-9C7B-BB46FC0D3A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7697" t="23125" r="45995" b="518"/>
          <a:stretch/>
        </p:blipFill>
        <p:spPr>
          <a:xfrm>
            <a:off x="6710290" y="865114"/>
            <a:ext cx="5219113" cy="497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6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pple\Desktop\MaxQuant 2.0.3.0\project\project\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8443219" cy="56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537" y="150381"/>
            <a:ext cx="9141397" cy="6155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9C369"/>
                </a:solidFill>
              </a:rPr>
              <a:t>Fusion</a:t>
            </a:r>
            <a:r>
              <a:rPr lang="en-US" dirty="0">
                <a:solidFill>
                  <a:srgbClr val="E9C369"/>
                </a:solidFill>
              </a:rPr>
              <a:t>_180220_</a:t>
            </a:r>
            <a:r>
              <a:rPr lang="ar-EG" dirty="0">
                <a:solidFill>
                  <a:srgbClr val="E9C369"/>
                </a:solidFill>
              </a:rPr>
              <a:t>15</a:t>
            </a:r>
            <a:r>
              <a:rPr lang="en-US" dirty="0">
                <a:solidFill>
                  <a:srgbClr val="E9C369"/>
                </a:solidFill>
              </a:rPr>
              <a:t> .mzML</a:t>
            </a:r>
            <a:r>
              <a:rPr lang="en-US" sz="3200" dirty="0">
                <a:solidFill>
                  <a:srgbClr val="E9C369"/>
                </a:solidFill>
              </a:rPr>
              <a:t>(Output)</a:t>
            </a:r>
            <a:endParaRPr lang="en-US" dirty="0">
              <a:solidFill>
                <a:srgbClr val="E9C369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EDA5B712-6EBD-4246-8803-3E9CAF0B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267" y="1287779"/>
            <a:ext cx="5173980" cy="487448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77738502-0A61-4221-9F51-A39D123F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53" y="3309730"/>
            <a:ext cx="5097780" cy="285253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xmlns="" id="{2A8F7EF4-926C-491C-94D1-7F899951B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53" y="1287780"/>
            <a:ext cx="509778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pple\Desktop\MaxQuant 2.0.3.0\project\project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46" y="1055628"/>
            <a:ext cx="8132851" cy="51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397F76-803A-4FD2-BFC6-89AD4799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6" y="212379"/>
            <a:ext cx="9216887" cy="1189038"/>
          </a:xfrm>
        </p:spPr>
        <p:txBody>
          <a:bodyPr/>
          <a:lstStyle/>
          <a:p>
            <a:r>
              <a:rPr lang="en-US" sz="3600" dirty="0">
                <a:solidFill>
                  <a:srgbClr val="264653"/>
                </a:solidFill>
              </a:rPr>
              <a:t>Fusion</a:t>
            </a:r>
            <a:r>
              <a:rPr lang="en-US" dirty="0">
                <a:solidFill>
                  <a:srgbClr val="264653"/>
                </a:solidFill>
              </a:rPr>
              <a:t>_180220_</a:t>
            </a:r>
            <a:r>
              <a:rPr lang="ar-EG" dirty="0">
                <a:solidFill>
                  <a:srgbClr val="264653"/>
                </a:solidFill>
              </a:rPr>
              <a:t>16</a:t>
            </a:r>
            <a:r>
              <a:rPr lang="en-US" dirty="0">
                <a:solidFill>
                  <a:srgbClr val="264653"/>
                </a:solidFill>
              </a:rPr>
              <a:t> .mzML</a:t>
            </a:r>
            <a:r>
              <a:rPr lang="en-US" sz="3200" dirty="0">
                <a:solidFill>
                  <a:srgbClr val="264653"/>
                </a:solidFill>
              </a:rPr>
              <a:t>(Output)</a:t>
            </a:r>
            <a:endParaRPr lang="en-US" dirty="0">
              <a:solidFill>
                <a:srgbClr val="264653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BB5CB542-7DE6-4CF8-9BEB-F367D88E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0" y="876300"/>
            <a:ext cx="423672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F52B2408-B9B5-4C5A-ADAA-C85D8583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51" y="3243722"/>
            <a:ext cx="4335780" cy="25526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B7EAA2A2-59CA-4D2B-8FA6-91AF0BC6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453" y="873856"/>
            <a:ext cx="4335780" cy="236986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xmlns="" id="{5100A04E-845F-46D9-81C2-F4D0635F8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09" y="3243724"/>
            <a:ext cx="4236719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E8DB85D-3ADD-4341-96AB-CF0E0AD991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7D2A859-93F4-4DDA-8D0A-5648DB4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apple\Desktop\MaxQuant 2.0.3.0\project\project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6" y="632994"/>
            <a:ext cx="8002284" cy="51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9460FA-FE0B-4E38-BDC3-5073216A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2282" y="225817"/>
            <a:ext cx="9141397" cy="615553"/>
          </a:xfrm>
        </p:spPr>
        <p:txBody>
          <a:bodyPr/>
          <a:lstStyle/>
          <a:p>
            <a:r>
              <a:rPr lang="en-US" sz="3600" dirty="0">
                <a:solidFill>
                  <a:srgbClr val="E9C369"/>
                </a:solidFill>
              </a:rPr>
              <a:t>Fusion</a:t>
            </a:r>
            <a:r>
              <a:rPr lang="en-US" dirty="0">
                <a:solidFill>
                  <a:srgbClr val="E9C369"/>
                </a:solidFill>
              </a:rPr>
              <a:t>_180220_</a:t>
            </a:r>
            <a:r>
              <a:rPr lang="ar-EG" dirty="0">
                <a:solidFill>
                  <a:srgbClr val="E9C369"/>
                </a:solidFill>
              </a:rPr>
              <a:t>21</a:t>
            </a:r>
            <a:r>
              <a:rPr lang="en-US" dirty="0">
                <a:solidFill>
                  <a:srgbClr val="E9C369"/>
                </a:solidFill>
              </a:rPr>
              <a:t> .mzML</a:t>
            </a:r>
            <a:r>
              <a:rPr lang="en-US" sz="3200" dirty="0">
                <a:solidFill>
                  <a:srgbClr val="E9C369"/>
                </a:solidFill>
              </a:rPr>
              <a:t>(Output)</a:t>
            </a:r>
            <a:endParaRPr lang="en-US" dirty="0">
              <a:solidFill>
                <a:srgbClr val="E9C369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C55DD0ED-5525-4E49-B00C-68C5253F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733" y="960119"/>
            <a:ext cx="4351020" cy="46491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96FECBA5-C007-4B14-9C3C-CA8D707A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34" y="3041375"/>
            <a:ext cx="4145280" cy="256794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xmlns="" id="{14DC730A-569B-45B5-A678-DF38C9F0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34" y="1188720"/>
            <a:ext cx="4145280" cy="1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7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028F36E-5951-44D4-8C04-E8185F137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116E20E-A007-4B72-8262-6C876776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pple\Desktop\MaxQuant 2.0.3.0\project\project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0" y="571440"/>
            <a:ext cx="7696679" cy="48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08" y="269918"/>
            <a:ext cx="10417629" cy="63997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953BA68E-BEB6-4950-A6D9-845DD89D8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" t="330" r="6592" b="-2634"/>
          <a:stretch/>
        </p:blipFill>
        <p:spPr>
          <a:xfrm>
            <a:off x="1353403" y="1038390"/>
            <a:ext cx="9687636" cy="47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FA6A16-63F2-4975-87F2-41AC8005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056" y="623382"/>
            <a:ext cx="9141397" cy="615553"/>
          </a:xfrm>
        </p:spPr>
        <p:txBody>
          <a:bodyPr/>
          <a:lstStyle/>
          <a:p>
            <a:r>
              <a:rPr lang="en-US" sz="3600" dirty="0">
                <a:solidFill>
                  <a:srgbClr val="E9C369"/>
                </a:solidFill>
              </a:rPr>
              <a:t>Fusion</a:t>
            </a:r>
            <a:r>
              <a:rPr lang="en-US" dirty="0">
                <a:solidFill>
                  <a:srgbClr val="E9C369"/>
                </a:solidFill>
              </a:rPr>
              <a:t>_180220_</a:t>
            </a:r>
            <a:r>
              <a:rPr lang="ar-EG" dirty="0">
                <a:solidFill>
                  <a:srgbClr val="E9C369"/>
                </a:solidFill>
              </a:rPr>
              <a:t>22</a:t>
            </a:r>
            <a:r>
              <a:rPr lang="en-US" dirty="0">
                <a:solidFill>
                  <a:srgbClr val="E9C369"/>
                </a:solidFill>
              </a:rPr>
              <a:t> .mzML</a:t>
            </a:r>
            <a:r>
              <a:rPr lang="en-US" sz="3200" dirty="0">
                <a:solidFill>
                  <a:srgbClr val="E9C369"/>
                </a:solidFill>
              </a:rPr>
              <a:t>(Output)</a:t>
            </a:r>
            <a:endParaRPr lang="en-US" dirty="0">
              <a:solidFill>
                <a:srgbClr val="E9C369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B40A88BC-C27B-4F2A-A952-F8E045FB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82" y="3322982"/>
            <a:ext cx="4259580" cy="272942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BD6FF69E-60E5-4447-AFC1-524B9479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82" y="1341119"/>
            <a:ext cx="4259579" cy="219006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xmlns="" id="{848FC293-33DE-487C-9B93-621AA3611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3" y="3531185"/>
            <a:ext cx="4594860" cy="252122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xmlns="" id="{E7E6322E-8376-49F8-8CA9-29FCE47F8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23" y="1341119"/>
            <a:ext cx="4594860" cy="2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5F3DE07-A8C3-49B1-A545-15F5AEC4F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C68F1E-D609-4362-9BB4-6865C8FA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apple\Desktop\MaxQuant 2.0.3.0\project\project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3" y="549880"/>
            <a:ext cx="7852282" cy="517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5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CFA8AA-B4F4-445C-84F6-CD18DCD8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547" y="1462337"/>
            <a:ext cx="7498080" cy="3531694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E9C369"/>
                </a:solidFill>
              </a:rPr>
              <a:t>Thank</a:t>
            </a:r>
            <a:r>
              <a:rPr lang="en-US" sz="11500" dirty="0"/>
              <a:t> </a:t>
            </a:r>
            <a:r>
              <a:rPr lang="en-US" sz="11500" dirty="0">
                <a:solidFill>
                  <a:srgbClr val="E76F5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4883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6" y="378753"/>
            <a:ext cx="10417629" cy="639979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EDE6908-5161-4B22-B7C6-A152E753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7374" b="47809"/>
          <a:stretch/>
        </p:blipFill>
        <p:spPr>
          <a:xfrm>
            <a:off x="372304" y="1214142"/>
            <a:ext cx="5141391" cy="295746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xmlns="" id="{1F4DE3A8-AA0D-47AF-87A5-EF14DD543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74" r="26287"/>
          <a:stretch/>
        </p:blipFill>
        <p:spPr>
          <a:xfrm>
            <a:off x="3584812" y="4367013"/>
            <a:ext cx="4776715" cy="149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2E1CCE7-98DF-47FA-B833-13C6AF69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02" r="37374"/>
          <a:stretch/>
        </p:blipFill>
        <p:spPr>
          <a:xfrm>
            <a:off x="6455025" y="1248770"/>
            <a:ext cx="5141391" cy="28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488" y="829291"/>
            <a:ext cx="5688037" cy="165436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E9C369"/>
                </a:solidFill>
              </a:rPr>
              <a:t>Yeast Peptides</a:t>
            </a:r>
          </a:p>
          <a:p>
            <a:pPr algn="l"/>
            <a:r>
              <a:rPr lang="en-US" sz="3200" b="1" dirty="0">
                <a:solidFill>
                  <a:srgbClr val="E9C369"/>
                </a:solidFill>
              </a:rPr>
              <a:t>After </a:t>
            </a:r>
            <a:r>
              <a:rPr lang="en-US" sz="3200" b="1" i="0" dirty="0">
                <a:solidFill>
                  <a:srgbClr val="E9C369"/>
                </a:solidFill>
                <a:effectLst/>
                <a:latin typeface="Roboto Slab"/>
              </a:rPr>
              <a:t>Digestion with Trypsin</a:t>
            </a:r>
            <a:endParaRPr lang="en-US" sz="3200" dirty="0">
              <a:solidFill>
                <a:srgbClr val="E9C369"/>
              </a:solidFill>
            </a:endParaRPr>
          </a:p>
          <a:p>
            <a:endParaRPr lang="en-US" sz="4000" dirty="0">
              <a:solidFill>
                <a:srgbClr val="E9C36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2803E5-708E-4658-9E02-91BE1DD16417}"/>
              </a:ext>
            </a:extLst>
          </p:cNvPr>
          <p:cNvSpPr txBox="1"/>
          <p:nvPr/>
        </p:nvSpPr>
        <p:spPr>
          <a:xfrm>
            <a:off x="6682153" y="515272"/>
            <a:ext cx="621896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MYFLNQLIFQDVSVMSVDK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EDMSR</a:t>
            </a:r>
          </a:p>
          <a:p>
            <a:r>
              <a:rPr lang="en-US" dirty="0"/>
              <a:t>SFQK</a:t>
            </a:r>
          </a:p>
          <a:p>
            <a:r>
              <a:rPr lang="en-US" dirty="0"/>
              <a:t>CLNLR</a:t>
            </a:r>
          </a:p>
          <a:p>
            <a:r>
              <a:rPr lang="en-US" dirty="0"/>
              <a:t>YPIIQAPMAGVTTIEMAAK</a:t>
            </a:r>
          </a:p>
          <a:p>
            <a:r>
              <a:rPr lang="en-US" dirty="0"/>
              <a:t>ACIAGAIASLPLSHLDFR</a:t>
            </a:r>
          </a:p>
          <a:p>
            <a:r>
              <a:rPr lang="en-US" dirty="0"/>
              <a:t>K</a:t>
            </a:r>
          </a:p>
          <a:p>
            <a:r>
              <a:rPr lang="en-US" dirty="0"/>
              <a:t>VNDIEK</a:t>
            </a:r>
          </a:p>
          <a:p>
            <a:r>
              <a:rPr lang="en-US" dirty="0"/>
              <a:t>LK</a:t>
            </a:r>
          </a:p>
          <a:p>
            <a:r>
              <a:rPr lang="en-US" dirty="0"/>
              <a:t>LMVSQFR</a:t>
            </a:r>
          </a:p>
          <a:p>
            <a:r>
              <a:rPr lang="en-US" dirty="0"/>
              <a:t>DQVADESLEGNLNLNFFCHDIVDKPTDLQTANWAK</a:t>
            </a:r>
          </a:p>
          <a:p>
            <a:r>
              <a:rPr lang="en-US" dirty="0"/>
              <a:t>LYR</a:t>
            </a:r>
          </a:p>
          <a:p>
            <a:r>
              <a:rPr lang="en-US" dirty="0"/>
              <a:t>K</a:t>
            </a:r>
          </a:p>
          <a:p>
            <a:r>
              <a:rPr lang="en-US" dirty="0"/>
              <a:t>SMNVPIDMNEIK</a:t>
            </a:r>
          </a:p>
          <a:p>
            <a:r>
              <a:rPr lang="en-US" dirty="0"/>
              <a:t>FDNGNVSFK</a:t>
            </a:r>
          </a:p>
          <a:p>
            <a:r>
              <a:rPr lang="en-US" dirty="0"/>
              <a:t>AFEK</a:t>
            </a:r>
          </a:p>
          <a:p>
            <a:r>
              <a:rPr lang="en-US" dirty="0"/>
              <a:t>ENALQDFFQYLSDGFRPK</a:t>
            </a:r>
          </a:p>
          <a:p>
            <a:r>
              <a:rPr lang="en-US" dirty="0"/>
              <a:t>IISFHFGHPSK</a:t>
            </a:r>
          </a:p>
          <a:p>
            <a:r>
              <a:rPr lang="en-US" dirty="0"/>
              <a:t>STIEYLQK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8C84CC23-375B-4AA6-B3C6-485902AB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4" t="24073" r="56269" b="42152"/>
          <a:stretch/>
        </p:blipFill>
        <p:spPr>
          <a:xfrm>
            <a:off x="628355" y="2483651"/>
            <a:ext cx="5050302" cy="3272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8E2803E-C154-460E-87DE-AFB29D9C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7076"/>
            <a:ext cx="9141397" cy="615553"/>
          </a:xfrm>
        </p:spPr>
        <p:txBody>
          <a:bodyPr/>
          <a:lstStyle/>
          <a:p>
            <a:r>
              <a:rPr lang="en-US" sz="4000" dirty="0">
                <a:solidFill>
                  <a:srgbClr val="E9C369"/>
                </a:solidFill>
              </a:rPr>
              <a:t>File Fusion_180220_</a:t>
            </a:r>
            <a:r>
              <a:rPr lang="ar-EG" sz="4000" dirty="0">
                <a:solidFill>
                  <a:srgbClr val="E9C369"/>
                </a:solidFill>
              </a:rPr>
              <a:t>07</a:t>
            </a:r>
            <a:r>
              <a:rPr lang="en-US" sz="4000" dirty="0">
                <a:solidFill>
                  <a:srgbClr val="E9C369"/>
                </a:solidFill>
              </a:rPr>
              <a:t>.mzML </a:t>
            </a:r>
            <a:r>
              <a:rPr lang="en-US" sz="2800" dirty="0">
                <a:solidFill>
                  <a:srgbClr val="E9C369"/>
                </a:solidFill>
              </a:rPr>
              <a:t>(Output)</a:t>
            </a:r>
            <a:endParaRPr lang="en-US" dirty="0">
              <a:solidFill>
                <a:srgbClr val="E9C369"/>
              </a:solidFill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xmlns="" id="{F192FA48-7410-49BE-9711-2ACECAB9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" y="1324566"/>
            <a:ext cx="5150540" cy="4983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black and white document&#10;&#10;Description automatically generated with low confidence">
            <a:extLst>
              <a:ext uri="{FF2B5EF4-FFF2-40B4-BE49-F238E27FC236}">
                <a16:creationId xmlns:a16="http://schemas.microsoft.com/office/drawing/2014/main" xmlns="" id="{4DB50197-99C1-4ED3-873A-18A2EFD6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62" y="1324566"/>
            <a:ext cx="5150541" cy="498347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44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4B1634B-4388-4B64-8278-2F35AE2D8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768983-ED09-4E59-A232-3CC3E998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pple\Desktop\MaxQuant 2.0.3.0\project\project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1" y="441025"/>
            <a:ext cx="8128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1C1A89-40EA-40B4-95A8-B22F78F7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0229"/>
            <a:ext cx="10668000" cy="615553"/>
          </a:xfrm>
        </p:spPr>
        <p:txBody>
          <a:bodyPr/>
          <a:lstStyle/>
          <a:p>
            <a:r>
              <a:rPr lang="en-US" dirty="0"/>
              <a:t>Fusion_180220_08.mzML</a:t>
            </a:r>
            <a:r>
              <a:rPr lang="ar-EG" dirty="0"/>
              <a:t>)</a:t>
            </a:r>
            <a:r>
              <a:rPr lang="en-US" dirty="0"/>
              <a:t>Output)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xmlns="" id="{CBC95F0B-FF95-4FA6-A20A-41D75C84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37" y="1035470"/>
            <a:ext cx="5143208" cy="4787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xmlns="" id="{A1FFF5B9-A258-4A0A-8A88-DC567BFC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1" y="1035471"/>
            <a:ext cx="5143209" cy="4787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5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1D5A33-EEB0-4713-B253-D3CC3A97D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F2C7A07-9522-4B12-B265-BD117A00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pple\Desktop\MaxQuant 2.0.3.0\project\project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4" y="623558"/>
            <a:ext cx="8128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23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300</TotalTime>
  <Words>145</Words>
  <Application>Microsoft Office PowerPoint</Application>
  <PresentationFormat>Custom</PresentationFormat>
  <Paragraphs>59</Paragraphs>
  <Slides>32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2_Office Theme</vt:lpstr>
      <vt:lpstr>Computational Biology</vt:lpstr>
      <vt:lpstr>Introduction</vt:lpstr>
      <vt:lpstr>Code</vt:lpstr>
      <vt:lpstr>Code</vt:lpstr>
      <vt:lpstr>PowerPoint Presentation</vt:lpstr>
      <vt:lpstr>File Fusion_180220_07.mzML (Output)</vt:lpstr>
      <vt:lpstr>PowerPoint Presentation</vt:lpstr>
      <vt:lpstr>Fusion_180220_08.mzML)Output)</vt:lpstr>
      <vt:lpstr>PowerPoint Presentation</vt:lpstr>
      <vt:lpstr>File Fusion_180220_43.mzML (Output)</vt:lpstr>
      <vt:lpstr>PowerPoint Presentation</vt:lpstr>
      <vt:lpstr>File Fusion_180220_43.mzML (Output)</vt:lpstr>
      <vt:lpstr>PowerPoint Presentation</vt:lpstr>
      <vt:lpstr>File Fusion_180220_44.mzML (Output)</vt:lpstr>
      <vt:lpstr>PowerPoint Presentation</vt:lpstr>
      <vt:lpstr>File Fusion_180220_40.mzML (Output)</vt:lpstr>
      <vt:lpstr>PowerPoint Presentation</vt:lpstr>
      <vt:lpstr>PowerPoint Presentation</vt:lpstr>
      <vt:lpstr>PowerPoint Presentation</vt:lpstr>
      <vt:lpstr>File Fusion_180220_42.mzML (Output)</vt:lpstr>
      <vt:lpstr>PowerPoint Presentation</vt:lpstr>
      <vt:lpstr>Fusion_180220_37 .mzML(Output)</vt:lpstr>
      <vt:lpstr>PowerPoint Presentation</vt:lpstr>
      <vt:lpstr>Fusion_180220_15 .mzML(Output)</vt:lpstr>
      <vt:lpstr>PowerPoint Presentation</vt:lpstr>
      <vt:lpstr>Fusion_180220_16 .mzML(Output)</vt:lpstr>
      <vt:lpstr>PowerPoint Presentation</vt:lpstr>
      <vt:lpstr>Fusion_180220_21 .mzML(Output)</vt:lpstr>
      <vt:lpstr>PowerPoint Presentation</vt:lpstr>
      <vt:lpstr>Fusion_180220_22 .mzML(Output)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Biology</dc:title>
  <dc:subject/>
  <dc:creator>Ahmed Mohamed Sayed</dc:creator>
  <cp:keywords/>
  <dc:description/>
  <cp:lastModifiedBy>apple</cp:lastModifiedBy>
  <cp:revision>11</cp:revision>
  <dcterms:created xsi:type="dcterms:W3CDTF">2022-01-08T08:06:55Z</dcterms:created>
  <dcterms:modified xsi:type="dcterms:W3CDTF">2022-01-08T21:18:27Z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